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Helvetica World" charset="1" panose="020B0500040000020004"/>
      <p:regular r:id="rId12"/>
    </p:embeddedFont>
    <p:embeddedFont>
      <p:font typeface="Helvetica World Bold" charset="1" panose="020B0800040000020004"/>
      <p:regular r:id="rId13"/>
    </p:embeddedFont>
    <p:embeddedFont>
      <p:font typeface="Helvetica World Italics" charset="1" panose="020B0500040000090004"/>
      <p:regular r:id="rId14"/>
    </p:embeddedFont>
    <p:embeddedFont>
      <p:font typeface="Helvetica World Bold Italics" charset="1" panose="020B0800040000090004"/>
      <p:regular r:id="rId15"/>
    </p:embeddedFont>
    <p:embeddedFont>
      <p:font typeface="Open Sans 2" charset="1" panose="020B0606030504020204"/>
      <p:regular r:id="rId16"/>
    </p:embeddedFont>
    <p:embeddedFont>
      <p:font typeface="Open Sans 2 Bold" charset="1" panose="020B0806030504020204"/>
      <p:regular r:id="rId17"/>
    </p:embeddedFont>
    <p:embeddedFont>
      <p:font typeface="Open Sans 2 Italics" charset="1" panose="020B0606030504020204"/>
      <p:regular r:id="rId18"/>
    </p:embeddedFont>
    <p:embeddedFont>
      <p:font typeface="Open Sans 2 Bold Italics" charset="1" panose="020B0806030504020204"/>
      <p:regular r:id="rId19"/>
    </p:embeddedFont>
    <p:embeddedFont>
      <p:font typeface="Open Sans 2 Light" charset="1" panose="020B0306030504020204"/>
      <p:regular r:id="rId20"/>
    </p:embeddedFont>
    <p:embeddedFont>
      <p:font typeface="Open Sans 2 Light Italics" charset="1" panose="020B0306030504020204"/>
      <p:regular r:id="rId21"/>
    </p:embeddedFont>
    <p:embeddedFont>
      <p:font typeface="Open Sans 2 Ultra-Bold" charset="1" panose="00000000000000000000"/>
      <p:regular r:id="rId22"/>
    </p:embeddedFont>
    <p:embeddedFont>
      <p:font typeface="Open Sans 2 Ultra-Bold Italics" charset="1" panose="00000000000000000000"/>
      <p:regular r:id="rId23"/>
    </p:embeddedFont>
    <p:embeddedFont>
      <p:font typeface="Open Sans 1" charset="1" panose="00000000000000000000"/>
      <p:regular r:id="rId24"/>
    </p:embeddedFont>
    <p:embeddedFont>
      <p:font typeface="Open Sans 1 Bold" charset="1" panose="00000000000000000000"/>
      <p:regular r:id="rId25"/>
    </p:embeddedFont>
    <p:embeddedFont>
      <p:font typeface="Open Sans 1 Italics" charset="1" panose="00000000000000000000"/>
      <p:regular r:id="rId26"/>
    </p:embeddedFont>
    <p:embeddedFont>
      <p:font typeface="Open Sans 1 Bold Italics" charset="1" panose="00000000000000000000"/>
      <p:regular r:id="rId27"/>
    </p:embeddedFont>
    <p:embeddedFont>
      <p:font typeface="Open Sans 1 Light" charset="1" panose="00000000000000000000"/>
      <p:regular r:id="rId28"/>
    </p:embeddedFont>
    <p:embeddedFont>
      <p:font typeface="Open Sans 1 Light Italics" charset="1" panose="00000000000000000000"/>
      <p:regular r:id="rId29"/>
    </p:embeddedFont>
    <p:embeddedFont>
      <p:font typeface="Open Sans 1 Medium" charset="1" panose="00000000000000000000"/>
      <p:regular r:id="rId30"/>
    </p:embeddedFont>
    <p:embeddedFont>
      <p:font typeface="Open Sans 1 Medium Italics" charset="1" panose="00000000000000000000"/>
      <p:regular r:id="rId31"/>
    </p:embeddedFont>
    <p:embeddedFont>
      <p:font typeface="Open Sans 1 Semi-Bold" charset="1" panose="00000000000000000000"/>
      <p:regular r:id="rId32"/>
    </p:embeddedFont>
    <p:embeddedFont>
      <p:font typeface="Open Sans 1 Semi-Bold Italics" charset="1" panose="00000000000000000000"/>
      <p:regular r:id="rId33"/>
    </p:embeddedFont>
    <p:embeddedFont>
      <p:font typeface="Open Sans 1 Ultra-Bold" charset="1" panose="00000000000000000000"/>
      <p:regular r:id="rId34"/>
    </p:embeddedFont>
    <p:embeddedFont>
      <p:font typeface="Open Sans 1 Ultra-Bold Italics" charset="1" panose="00000000000000000000"/>
      <p:regular r:id="rId35"/>
    </p:embeddedFont>
    <p:embeddedFont>
      <p:font typeface="Be Vietnam" charset="1" panose="00000500000000000000"/>
      <p:regular r:id="rId36"/>
    </p:embeddedFont>
    <p:embeddedFont>
      <p:font typeface="Be Vietnam Italics" charset="1" panose="00000500000000000000"/>
      <p:regular r:id="rId37"/>
    </p:embeddedFont>
    <p:embeddedFont>
      <p:font typeface="Be Vietnam Thin" charset="1" panose="00000200000000000000"/>
      <p:regular r:id="rId38"/>
    </p:embeddedFont>
    <p:embeddedFont>
      <p:font typeface="Be Vietnam Thin Italics" charset="1" panose="00000300000000000000"/>
      <p:regular r:id="rId39"/>
    </p:embeddedFont>
    <p:embeddedFont>
      <p:font typeface="Be Vietnam Medium" charset="1" panose="00000600000000000000"/>
      <p:regular r:id="rId40"/>
    </p:embeddedFont>
    <p:embeddedFont>
      <p:font typeface="Be Vietnam Medium Italics" charset="1" panose="00000600000000000000"/>
      <p:regular r:id="rId41"/>
    </p:embeddedFont>
    <p:embeddedFont>
      <p:font typeface="Be Vietnam Ultra-Bold" charset="1" panose="00000900000000000000"/>
      <p:regular r:id="rId42"/>
    </p:embeddedFont>
    <p:embeddedFont>
      <p:font typeface="Be Vietnam Ultra-Bold Italics" charset="1" panose="00000900000000000000"/>
      <p:regular r:id="rId43"/>
    </p:embeddedFont>
    <p:embeddedFont>
      <p:font typeface="Montserrat" charset="1" panose="00000500000000000000"/>
      <p:regular r:id="rId44"/>
    </p:embeddedFont>
    <p:embeddedFont>
      <p:font typeface="Montserrat Bold" charset="1" panose="00000800000000000000"/>
      <p:regular r:id="rId45"/>
    </p:embeddedFont>
    <p:embeddedFont>
      <p:font typeface="Montserrat Italics" charset="1" panose="00000500000000000000"/>
      <p:regular r:id="rId46"/>
    </p:embeddedFont>
    <p:embeddedFont>
      <p:font typeface="Montserrat Bold Italics" charset="1" panose="00000800000000000000"/>
      <p:regular r:id="rId47"/>
    </p:embeddedFont>
    <p:embeddedFont>
      <p:font typeface="Montserrat Thin" charset="1" panose="00000300000000000000"/>
      <p:regular r:id="rId48"/>
    </p:embeddedFont>
    <p:embeddedFont>
      <p:font typeface="Montserrat Thin Italics" charset="1" panose="00000300000000000000"/>
      <p:regular r:id="rId49"/>
    </p:embeddedFont>
    <p:embeddedFont>
      <p:font typeface="Montserrat Extra-Light" charset="1" panose="00000300000000000000"/>
      <p:regular r:id="rId50"/>
    </p:embeddedFont>
    <p:embeddedFont>
      <p:font typeface="Montserrat Extra-Light Italics" charset="1" panose="00000300000000000000"/>
      <p:regular r:id="rId51"/>
    </p:embeddedFont>
    <p:embeddedFont>
      <p:font typeface="Montserrat Light" charset="1" panose="00000400000000000000"/>
      <p:regular r:id="rId52"/>
    </p:embeddedFont>
    <p:embeddedFont>
      <p:font typeface="Montserrat Light Italics" charset="1" panose="00000400000000000000"/>
      <p:regular r:id="rId53"/>
    </p:embeddedFont>
    <p:embeddedFont>
      <p:font typeface="Montserrat Medium" charset="1" panose="00000600000000000000"/>
      <p:regular r:id="rId54"/>
    </p:embeddedFont>
    <p:embeddedFont>
      <p:font typeface="Montserrat Medium Italics" charset="1" panose="00000600000000000000"/>
      <p:regular r:id="rId55"/>
    </p:embeddedFont>
    <p:embeddedFont>
      <p:font typeface="Montserrat Semi-Bold" charset="1" panose="00000700000000000000"/>
      <p:regular r:id="rId56"/>
    </p:embeddedFont>
    <p:embeddedFont>
      <p:font typeface="Montserrat Semi-Bold Italics" charset="1" panose="00000700000000000000"/>
      <p:regular r:id="rId57"/>
    </p:embeddedFont>
    <p:embeddedFont>
      <p:font typeface="Montserrat Ultra-Bold" charset="1" panose="00000900000000000000"/>
      <p:regular r:id="rId58"/>
    </p:embeddedFont>
    <p:embeddedFont>
      <p:font typeface="Montserrat Ultra-Bold Italics" charset="1" panose="00000900000000000000"/>
      <p:regular r:id="rId59"/>
    </p:embeddedFont>
    <p:embeddedFont>
      <p:font typeface="Montserrat Heavy" charset="1" panose="00000A00000000000000"/>
      <p:regular r:id="rId60"/>
    </p:embeddedFont>
    <p:embeddedFont>
      <p:font typeface="Montserrat Heavy Italics" charset="1" panose="00000A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jpeg" Type="http://schemas.openxmlformats.org/officeDocument/2006/relationships/image"/><Relationship Id="rId4" Target="https://gender.stat.gov.kz/page/frontend/detail?id=78&amp;slug=-65&amp;cat_id=9&amp;lang=ru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Relationship Id="rId4" Target="../media/image18.png" Type="http://schemas.openxmlformats.org/officeDocument/2006/relationships/image"/><Relationship Id="rId5" Target="https://www.sewa.org/about-us/" TargetMode="External" Type="http://schemas.openxmlformats.org/officeDocument/2006/relationships/hyperlink"/><Relationship Id="rId6" Target="https://www.ilo.org/wcmsp5/groups/public/@ed_emp/@emp_policy/documents/publication/wcms_234890.pdf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0384960" y="2586040"/>
            <a:ext cx="11608173" cy="5114921"/>
            <a:chOff x="0" y="0"/>
            <a:chExt cx="5254699" cy="2315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4699" cy="2315383"/>
            </a:xfrm>
            <a:custGeom>
              <a:avLst/>
              <a:gdLst/>
              <a:ahLst/>
              <a:cxnLst/>
              <a:rect r="r" b="b" t="t" l="l"/>
              <a:pathLst>
                <a:path h="2315383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2315383"/>
                  </a:lnTo>
                  <a:lnTo>
                    <a:pt x="0" y="2315383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254699" cy="2334433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34618" y="1159855"/>
            <a:ext cx="7993937" cy="7967291"/>
            <a:chOff x="0" y="0"/>
            <a:chExt cx="4572000" cy="4556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27" y="889"/>
              <a:ext cx="4572381" cy="4554983"/>
            </a:xfrm>
            <a:custGeom>
              <a:avLst/>
              <a:gdLst/>
              <a:ahLst/>
              <a:cxnLst/>
              <a:rect r="r" b="b" t="t" l="l"/>
              <a:pathLst>
                <a:path h="4554983" w="4572381">
                  <a:moveTo>
                    <a:pt x="4572254" y="3402838"/>
                  </a:moveTo>
                  <a:cubicBezTo>
                    <a:pt x="4572381" y="4037711"/>
                    <a:pt x="4057523" y="4552696"/>
                    <a:pt x="3422015" y="4552823"/>
                  </a:cubicBezTo>
                  <a:lnTo>
                    <a:pt x="2493010" y="4552950"/>
                  </a:lnTo>
                  <a:lnTo>
                    <a:pt x="2493010" y="4554728"/>
                  </a:lnTo>
                  <a:lnTo>
                    <a:pt x="1149731" y="4554855"/>
                  </a:lnTo>
                  <a:cubicBezTo>
                    <a:pt x="515112" y="4554983"/>
                    <a:pt x="254" y="4039997"/>
                    <a:pt x="254" y="3405124"/>
                  </a:cubicBezTo>
                  <a:cubicBezTo>
                    <a:pt x="254" y="2859914"/>
                    <a:pt x="382397" y="2389759"/>
                    <a:pt x="915416" y="2278127"/>
                  </a:cubicBezTo>
                  <a:cubicBezTo>
                    <a:pt x="382397" y="2167509"/>
                    <a:pt x="127" y="1697355"/>
                    <a:pt x="0" y="1152144"/>
                  </a:cubicBezTo>
                  <a:cubicBezTo>
                    <a:pt x="0" y="517271"/>
                    <a:pt x="514731" y="2286"/>
                    <a:pt x="1149350" y="2159"/>
                  </a:cubicBezTo>
                  <a:lnTo>
                    <a:pt x="2079244" y="2032"/>
                  </a:lnTo>
                  <a:lnTo>
                    <a:pt x="2079244" y="254"/>
                  </a:lnTo>
                  <a:lnTo>
                    <a:pt x="3422523" y="127"/>
                  </a:lnTo>
                  <a:cubicBezTo>
                    <a:pt x="4057142" y="0"/>
                    <a:pt x="4572000" y="514985"/>
                    <a:pt x="4572000" y="1149858"/>
                  </a:cubicBezTo>
                  <a:cubicBezTo>
                    <a:pt x="4572000" y="1695069"/>
                    <a:pt x="4189857" y="2165223"/>
                    <a:pt x="3656838" y="2276856"/>
                  </a:cubicBezTo>
                  <a:cubicBezTo>
                    <a:pt x="4189857" y="2388489"/>
                    <a:pt x="4572127" y="2858516"/>
                    <a:pt x="4572254" y="3402838"/>
                  </a:cubicBezTo>
                  <a:close/>
                </a:path>
              </a:pathLst>
            </a:custGeom>
            <a:blipFill>
              <a:blip r:embed="rId3"/>
              <a:stretch>
                <a:fillRect l="-13542" t="0" r="-13542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27" y="1143"/>
              <a:ext cx="4572127" cy="4555617"/>
            </a:xfrm>
            <a:custGeom>
              <a:avLst/>
              <a:gdLst/>
              <a:ahLst/>
              <a:cxnLst/>
              <a:rect r="r" b="b" t="t" l="l"/>
              <a:pathLst>
                <a:path h="4555617" w="4572127">
                  <a:moveTo>
                    <a:pt x="4572127" y="4555617"/>
                  </a:moveTo>
                  <a:lnTo>
                    <a:pt x="0" y="4555617"/>
                  </a:lnTo>
                  <a:lnTo>
                    <a:pt x="0" y="0"/>
                  </a:lnTo>
                  <a:lnTo>
                    <a:pt x="4572127" y="0"/>
                  </a:lnTo>
                  <a:lnTo>
                    <a:pt x="4572127" y="4555617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3318561"/>
            <a:ext cx="8360304" cy="3558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33"/>
              </a:lnSpc>
            </a:pPr>
            <a:r>
              <a:rPr lang="en-US" sz="8964" spc="-475">
                <a:solidFill>
                  <a:srgbClr val="FFFFFF"/>
                </a:solidFill>
                <a:latin typeface="Be Vietnam Medium"/>
              </a:rPr>
              <a:t>SELF-EMPLOYED WOMEN’S ASSOCIATION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9474164"/>
            <a:ext cx="3631293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19"/>
              </a:lnSpc>
              <a:spcBef>
                <a:spcPct val="0"/>
              </a:spcBef>
            </a:pPr>
            <a:r>
              <a:rPr lang="en-US" sz="2399" spc="-119" strike="noStrike" u="none">
                <a:solidFill>
                  <a:srgbClr val="FFFFFF"/>
                </a:solidFill>
                <a:latin typeface="Helvetica World Bold"/>
              </a:rPr>
              <a:t>SINCE 12TH APRIL, 1972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5400000">
            <a:off x="10384960" y="2586040"/>
            <a:ext cx="11608173" cy="5114921"/>
            <a:chOff x="0" y="0"/>
            <a:chExt cx="5254699" cy="2315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54699" cy="2315383"/>
            </a:xfrm>
            <a:custGeom>
              <a:avLst/>
              <a:gdLst/>
              <a:ahLst/>
              <a:cxnLst/>
              <a:rect r="r" b="b" t="t" l="l"/>
              <a:pathLst>
                <a:path h="2315383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2315383"/>
                  </a:lnTo>
                  <a:lnTo>
                    <a:pt x="0" y="2315383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254699" cy="2334433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9634618" y="1159855"/>
            <a:ext cx="7993937" cy="7967291"/>
            <a:chOff x="0" y="0"/>
            <a:chExt cx="4572000" cy="455676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127" y="889"/>
              <a:ext cx="4572381" cy="4554983"/>
            </a:xfrm>
            <a:custGeom>
              <a:avLst/>
              <a:gdLst/>
              <a:ahLst/>
              <a:cxnLst/>
              <a:rect r="r" b="b" t="t" l="l"/>
              <a:pathLst>
                <a:path h="4554983" w="4572381">
                  <a:moveTo>
                    <a:pt x="4572254" y="3402838"/>
                  </a:moveTo>
                  <a:cubicBezTo>
                    <a:pt x="4572381" y="4037711"/>
                    <a:pt x="4057523" y="4552696"/>
                    <a:pt x="3422015" y="4552823"/>
                  </a:cubicBezTo>
                  <a:lnTo>
                    <a:pt x="2493010" y="4552950"/>
                  </a:lnTo>
                  <a:lnTo>
                    <a:pt x="2493010" y="4554728"/>
                  </a:lnTo>
                  <a:lnTo>
                    <a:pt x="1149731" y="4554855"/>
                  </a:lnTo>
                  <a:cubicBezTo>
                    <a:pt x="515112" y="4554983"/>
                    <a:pt x="254" y="4039997"/>
                    <a:pt x="254" y="3405124"/>
                  </a:cubicBezTo>
                  <a:cubicBezTo>
                    <a:pt x="254" y="2859914"/>
                    <a:pt x="382397" y="2389759"/>
                    <a:pt x="915416" y="2278127"/>
                  </a:cubicBezTo>
                  <a:cubicBezTo>
                    <a:pt x="382397" y="2167509"/>
                    <a:pt x="127" y="1697355"/>
                    <a:pt x="0" y="1152144"/>
                  </a:cubicBezTo>
                  <a:cubicBezTo>
                    <a:pt x="0" y="517271"/>
                    <a:pt x="514731" y="2286"/>
                    <a:pt x="1149350" y="2159"/>
                  </a:cubicBezTo>
                  <a:lnTo>
                    <a:pt x="2079244" y="2032"/>
                  </a:lnTo>
                  <a:lnTo>
                    <a:pt x="2079244" y="254"/>
                  </a:lnTo>
                  <a:lnTo>
                    <a:pt x="3422523" y="127"/>
                  </a:lnTo>
                  <a:cubicBezTo>
                    <a:pt x="4057142" y="0"/>
                    <a:pt x="4572000" y="514985"/>
                    <a:pt x="4572000" y="1149858"/>
                  </a:cubicBezTo>
                  <a:cubicBezTo>
                    <a:pt x="4572000" y="1695069"/>
                    <a:pt x="4189857" y="2165223"/>
                    <a:pt x="3656838" y="2276856"/>
                  </a:cubicBezTo>
                  <a:cubicBezTo>
                    <a:pt x="4189857" y="2388489"/>
                    <a:pt x="4572127" y="2858516"/>
                    <a:pt x="4572254" y="3402838"/>
                  </a:cubicBezTo>
                  <a:close/>
                </a:path>
              </a:pathLst>
            </a:custGeom>
            <a:blipFill>
              <a:blip r:embed="rId3"/>
              <a:stretch>
                <a:fillRect l="-23023" t="0" r="-23023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27" y="1143"/>
              <a:ext cx="4572127" cy="4555617"/>
            </a:xfrm>
            <a:custGeom>
              <a:avLst/>
              <a:gdLst/>
              <a:ahLst/>
              <a:cxnLst/>
              <a:rect r="r" b="b" t="t" l="l"/>
              <a:pathLst>
                <a:path h="4555617" w="4572127">
                  <a:moveTo>
                    <a:pt x="4572127" y="4555617"/>
                  </a:moveTo>
                  <a:lnTo>
                    <a:pt x="0" y="4555617"/>
                  </a:lnTo>
                  <a:lnTo>
                    <a:pt x="0" y="0"/>
                  </a:lnTo>
                  <a:lnTo>
                    <a:pt x="4572127" y="0"/>
                  </a:lnTo>
                  <a:lnTo>
                    <a:pt x="4572127" y="4555617"/>
                  </a:lnTo>
                  <a:close/>
                </a:path>
              </a:pathLst>
            </a:custGeom>
            <a:blipFill>
              <a:blip r:embed="rId4"/>
              <a:stretch>
                <a:fillRect l="-6" t="0" r="-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274208" y="2967885"/>
            <a:ext cx="7869792" cy="4410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399"/>
              </a:lnSpc>
            </a:pPr>
            <a:r>
              <a:rPr lang="en-US" sz="11999" spc="-635">
                <a:solidFill>
                  <a:srgbClr val="FFFFFF"/>
                </a:solidFill>
                <a:latin typeface="Be Vietnam Medium"/>
              </a:rPr>
              <a:t>THANK YOU FOR ATTENTION!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4548" y="8428172"/>
            <a:ext cx="8360070" cy="40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1"/>
              </a:lnSpc>
            </a:pPr>
            <a:r>
              <a:rPr lang="en-US" sz="3180" spc="-168">
                <a:solidFill>
                  <a:srgbClr val="FFFFFF"/>
                </a:solidFill>
                <a:latin typeface="Be Vietnam Medium"/>
              </a:rPr>
              <a:t>MADE BY SYMBAT O., DIANA M., DANA D.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73581" y="0"/>
            <a:ext cx="12713011" cy="3213601"/>
            <a:chOff x="0" y="0"/>
            <a:chExt cx="16950682" cy="428480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6950682" cy="1627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608"/>
                </a:lnSpc>
                <a:spcBef>
                  <a:spcPct val="0"/>
                </a:spcBef>
              </a:pPr>
              <a:r>
                <a:rPr lang="en-US" sz="8007">
                  <a:solidFill>
                    <a:srgbClr val="000000"/>
                  </a:solidFill>
                  <a:latin typeface="Open Sans 1"/>
                </a:rPr>
                <a:t>SDG goals for case study: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22282"/>
              <a:ext cx="16950682" cy="467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17352"/>
              <a:ext cx="16950682" cy="467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15101" y="1381956"/>
            <a:ext cx="3321147" cy="3369001"/>
          </a:xfrm>
          <a:custGeom>
            <a:avLst/>
            <a:gdLst/>
            <a:ahLst/>
            <a:cxnLst/>
            <a:rect r="r" b="b" t="t" l="l"/>
            <a:pathLst>
              <a:path h="3369001" w="3321147">
                <a:moveTo>
                  <a:pt x="0" y="0"/>
                </a:moveTo>
                <a:lnTo>
                  <a:pt x="3321146" y="0"/>
                </a:lnTo>
                <a:lnTo>
                  <a:pt x="3321146" y="3369002"/>
                </a:lnTo>
                <a:lnTo>
                  <a:pt x="0" y="336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44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03583" y="1381956"/>
            <a:ext cx="3321147" cy="3369001"/>
          </a:xfrm>
          <a:custGeom>
            <a:avLst/>
            <a:gdLst/>
            <a:ahLst/>
            <a:cxnLst/>
            <a:rect r="r" b="b" t="t" l="l"/>
            <a:pathLst>
              <a:path h="3369001" w="3321147">
                <a:moveTo>
                  <a:pt x="0" y="0"/>
                </a:moveTo>
                <a:lnTo>
                  <a:pt x="3321146" y="0"/>
                </a:lnTo>
                <a:lnTo>
                  <a:pt x="3321146" y="3369002"/>
                </a:lnTo>
                <a:lnTo>
                  <a:pt x="0" y="3369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01" t="0" r="-53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19940" y="1381956"/>
            <a:ext cx="3321147" cy="3369001"/>
          </a:xfrm>
          <a:custGeom>
            <a:avLst/>
            <a:gdLst/>
            <a:ahLst/>
            <a:cxnLst/>
            <a:rect r="r" b="b" t="t" l="l"/>
            <a:pathLst>
              <a:path h="3369001" w="3321147">
                <a:moveTo>
                  <a:pt x="0" y="0"/>
                </a:moveTo>
                <a:lnTo>
                  <a:pt x="3321147" y="0"/>
                </a:lnTo>
                <a:lnTo>
                  <a:pt x="3321147" y="3369002"/>
                </a:lnTo>
                <a:lnTo>
                  <a:pt x="0" y="3369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01" t="0" r="-53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26619" y="1381956"/>
            <a:ext cx="3321147" cy="3369001"/>
          </a:xfrm>
          <a:custGeom>
            <a:avLst/>
            <a:gdLst/>
            <a:ahLst/>
            <a:cxnLst/>
            <a:rect r="r" b="b" t="t" l="l"/>
            <a:pathLst>
              <a:path h="3369001" w="3321147">
                <a:moveTo>
                  <a:pt x="0" y="0"/>
                </a:moveTo>
                <a:lnTo>
                  <a:pt x="3321146" y="0"/>
                </a:lnTo>
                <a:lnTo>
                  <a:pt x="3321146" y="3369002"/>
                </a:lnTo>
                <a:lnTo>
                  <a:pt x="0" y="33690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4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26619" y="326619"/>
            <a:ext cx="702081" cy="702081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339553" y="5143500"/>
            <a:ext cx="4440843" cy="5003349"/>
          </a:xfrm>
          <a:custGeom>
            <a:avLst/>
            <a:gdLst/>
            <a:ahLst/>
            <a:cxnLst/>
            <a:rect r="r" b="b" t="t" l="l"/>
            <a:pathLst>
              <a:path h="5003349" w="4440843">
                <a:moveTo>
                  <a:pt x="0" y="0"/>
                </a:moveTo>
                <a:lnTo>
                  <a:pt x="4440843" y="0"/>
                </a:lnTo>
                <a:lnTo>
                  <a:pt x="4440843" y="5003349"/>
                </a:lnTo>
                <a:lnTo>
                  <a:pt x="0" y="50033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73581" y="5027670"/>
            <a:ext cx="8382498" cy="3213601"/>
            <a:chOff x="0" y="0"/>
            <a:chExt cx="11176663" cy="428480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1176663" cy="1627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608"/>
                </a:lnSpc>
                <a:spcBef>
                  <a:spcPct val="0"/>
                </a:spcBef>
              </a:pPr>
              <a:r>
                <a:rPr lang="en-US" sz="8007" strike="noStrike" u="none">
                  <a:solidFill>
                    <a:srgbClr val="000000"/>
                  </a:solidFill>
                  <a:latin typeface="Open Sans 1"/>
                </a:rPr>
                <a:t>Stakeholders: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522282"/>
              <a:ext cx="11176663" cy="467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3817352"/>
              <a:ext cx="11176663" cy="467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04120" y="5728469"/>
            <a:ext cx="9489594" cy="4418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05"/>
              </a:lnSpc>
            </a:pP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SEWA MEMBERS</a:t>
            </a: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SEWA LEADERSHIP</a:t>
            </a: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NGO’S</a:t>
            </a: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GOVERNMENT AGENCIES </a:t>
            </a: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LOCAL COMMUNITIES</a:t>
            </a:r>
          </a:p>
          <a:p>
            <a:pPr algn="l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222222"/>
                </a:solidFill>
                <a:latin typeface="Be Vietnam"/>
              </a:rPr>
              <a:t>SELF-EMPLOYED WOMEN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26619" y="5367903"/>
            <a:ext cx="702081" cy="70208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3625358" y="6408274"/>
            <a:ext cx="4662642" cy="1274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3646" indent="-461823" lvl="1">
              <a:lnSpc>
                <a:spcPts val="5005"/>
              </a:lnSpc>
              <a:spcBef>
                <a:spcPct val="0"/>
              </a:spcBef>
              <a:buFont typeface="Arial"/>
              <a:buChar char="•"/>
            </a:pPr>
            <a:r>
              <a:rPr lang="en-US" sz="4278" spc="-226" strike="noStrike" u="none">
                <a:solidFill>
                  <a:srgbClr val="000000"/>
                </a:solidFill>
                <a:latin typeface="Be Vietnam"/>
              </a:rPr>
              <a:t>18 STATES IN INDIA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625358" y="7992277"/>
            <a:ext cx="4979100" cy="1266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5059" indent="-462530" lvl="1">
              <a:lnSpc>
                <a:spcPts val="5013"/>
              </a:lnSpc>
              <a:spcBef>
                <a:spcPct val="0"/>
              </a:spcBef>
              <a:buFont typeface="Arial"/>
              <a:buChar char="•"/>
            </a:pPr>
            <a:r>
              <a:rPr lang="en-US" sz="4284" spc="-227">
                <a:solidFill>
                  <a:srgbClr val="000000"/>
                </a:solidFill>
                <a:latin typeface="Be Vietnam"/>
              </a:rPr>
              <a:t>2.9 MILLION WORKERS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886757" y="4189744"/>
            <a:ext cx="200615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621948" y="3905939"/>
            <a:ext cx="502056" cy="50205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734837" y="4718657"/>
            <a:ext cx="5605239" cy="102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8"/>
              </a:lnSpc>
            </a:pPr>
            <a:r>
              <a:rPr lang="en-US" sz="3804">
                <a:solidFill>
                  <a:srgbClr val="FFFFFF"/>
                </a:solidFill>
                <a:latin typeface="Arimo Bold"/>
              </a:rPr>
              <a:t>External Circumstances</a:t>
            </a:r>
          </a:p>
          <a:p>
            <a:pPr>
              <a:lnSpc>
                <a:spcPts val="391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475685" y="4626335"/>
            <a:ext cx="5654499" cy="1072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75"/>
              </a:lnSpc>
            </a:pPr>
            <a:r>
              <a:rPr lang="en-US" sz="3956">
                <a:solidFill>
                  <a:srgbClr val="FFFFFF"/>
                </a:solidFill>
                <a:latin typeface="Arimo Bold"/>
              </a:rPr>
              <a:t>Internal Constraints</a:t>
            </a:r>
          </a:p>
          <a:p>
            <a:pPr>
              <a:lnSpc>
                <a:spcPts val="407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4565761" y="3938716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5919709"/>
            <a:ext cx="6311376" cy="181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648" indent="-370824" lvl="1">
              <a:lnSpc>
                <a:spcPts val="4809"/>
              </a:lnSpc>
              <a:spcBef>
                <a:spcPct val="0"/>
              </a:spcBef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ontserrat Medium"/>
              </a:rPr>
              <a:t>Political- E</a:t>
            </a:r>
            <a:r>
              <a:rPr lang="en-US" sz="3435" strike="noStrike" u="none">
                <a:solidFill>
                  <a:srgbClr val="FFFFFF"/>
                </a:solidFill>
                <a:latin typeface="Montserrat Medium"/>
              </a:rPr>
              <a:t>conomic factors</a:t>
            </a:r>
          </a:p>
          <a:p>
            <a:pPr algn="l">
              <a:lnSpc>
                <a:spcPts val="480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-5400000">
            <a:off x="6882893" y="-8938348"/>
            <a:ext cx="4305970" cy="19502250"/>
            <a:chOff x="0" y="0"/>
            <a:chExt cx="1949194" cy="88281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49194" cy="8828129"/>
            </a:xfrm>
            <a:custGeom>
              <a:avLst/>
              <a:gdLst/>
              <a:ahLst/>
              <a:cxnLst/>
              <a:rect r="r" b="b" t="t" l="l"/>
              <a:pathLst>
                <a:path h="8828129" w="1949194">
                  <a:moveTo>
                    <a:pt x="0" y="0"/>
                  </a:moveTo>
                  <a:lnTo>
                    <a:pt x="1949194" y="0"/>
                  </a:lnTo>
                  <a:lnTo>
                    <a:pt x="1949194" y="8828129"/>
                  </a:lnTo>
                  <a:lnTo>
                    <a:pt x="0" y="8828129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949194" cy="8847179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76880" y="990600"/>
            <a:ext cx="12334241" cy="109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49"/>
              </a:lnSpc>
              <a:spcBef>
                <a:spcPct val="0"/>
              </a:spcBef>
            </a:pPr>
            <a:r>
              <a:rPr lang="en-US" sz="6999" spc="-370">
                <a:solidFill>
                  <a:srgbClr val="323232"/>
                </a:solidFill>
                <a:latin typeface="Be Vietnam"/>
              </a:rPr>
              <a:t>CHALLANGES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530519"/>
            <a:ext cx="5950793" cy="177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647" indent="-370824" lvl="1">
              <a:lnSpc>
                <a:spcPts val="4809"/>
              </a:lnSpc>
              <a:spcBef>
                <a:spcPct val="0"/>
              </a:spcBef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ontserrat Medium"/>
              </a:rPr>
              <a:t>L</a:t>
            </a:r>
            <a:r>
              <a:rPr lang="en-US" sz="3435" strike="noStrike" u="none">
                <a:solidFill>
                  <a:srgbClr val="FFFFFF"/>
                </a:solidFill>
                <a:latin typeface="Montserrat Medium"/>
              </a:rPr>
              <a:t>imitations imposed by society</a:t>
            </a:r>
          </a:p>
          <a:p>
            <a:pPr algn="l">
              <a:lnSpc>
                <a:spcPts val="480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936754" y="5813065"/>
            <a:ext cx="5730617" cy="117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647" indent="-370823" lvl="1">
              <a:lnSpc>
                <a:spcPts val="4809"/>
              </a:lnSpc>
              <a:spcBef>
                <a:spcPct val="0"/>
              </a:spcBef>
              <a:buFont typeface="Arial"/>
              <a:buChar char="•"/>
            </a:pPr>
            <a:r>
              <a:rPr lang="en-US" sz="3435" strike="noStrike" u="none">
                <a:solidFill>
                  <a:srgbClr val="FFFFFF"/>
                </a:solidFill>
                <a:latin typeface="Montserrat Medium"/>
              </a:rPr>
              <a:t>Resource Allocation Dilemmas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36754" y="7530519"/>
            <a:ext cx="6898125" cy="119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645" indent="-370823" lvl="1">
              <a:lnSpc>
                <a:spcPts val="4809"/>
              </a:lnSpc>
              <a:spcBef>
                <a:spcPct val="0"/>
              </a:spcBef>
              <a:buFont typeface="Arial"/>
              <a:buChar char="•"/>
            </a:pPr>
            <a:r>
              <a:rPr lang="en-US" sz="3435">
                <a:solidFill>
                  <a:srgbClr val="FFFFFF"/>
                </a:solidFill>
                <a:latin typeface="Montserrat Medium"/>
              </a:rPr>
              <a:t>L</a:t>
            </a:r>
            <a:r>
              <a:rPr lang="en-US" sz="3435" strike="noStrike" u="none">
                <a:solidFill>
                  <a:srgbClr val="FFFFFF"/>
                </a:solidFill>
                <a:latin typeface="Montserrat Medium"/>
              </a:rPr>
              <a:t>ong working hours with low returns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0137" y="2514138"/>
            <a:ext cx="7920266" cy="3549752"/>
            <a:chOff x="0" y="0"/>
            <a:chExt cx="2263664" cy="10145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3664" cy="1014543"/>
            </a:xfrm>
            <a:custGeom>
              <a:avLst/>
              <a:gdLst/>
              <a:ahLst/>
              <a:cxnLst/>
              <a:rect r="r" b="b" t="t" l="l"/>
              <a:pathLst>
                <a:path h="1014543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991083"/>
                  </a:lnTo>
                  <a:cubicBezTo>
                    <a:pt x="2263664" y="997305"/>
                    <a:pt x="2261193" y="1003272"/>
                    <a:pt x="2256793" y="1007671"/>
                  </a:cubicBezTo>
                  <a:cubicBezTo>
                    <a:pt x="2252394" y="1012071"/>
                    <a:pt x="2246427" y="1014543"/>
                    <a:pt x="2240205" y="1014543"/>
                  </a:cubicBezTo>
                  <a:lnTo>
                    <a:pt x="23460" y="1014543"/>
                  </a:lnTo>
                  <a:cubicBezTo>
                    <a:pt x="17238" y="1014543"/>
                    <a:pt x="11271" y="1012071"/>
                    <a:pt x="6871" y="1007671"/>
                  </a:cubicBezTo>
                  <a:cubicBezTo>
                    <a:pt x="2472" y="1003272"/>
                    <a:pt x="0" y="997305"/>
                    <a:pt x="0" y="991083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263664" cy="1005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267596" y="2514138"/>
            <a:ext cx="7920266" cy="3549752"/>
            <a:chOff x="0" y="0"/>
            <a:chExt cx="2263664" cy="10145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3664" cy="1014543"/>
            </a:xfrm>
            <a:custGeom>
              <a:avLst/>
              <a:gdLst/>
              <a:ahLst/>
              <a:cxnLst/>
              <a:rect r="r" b="b" t="t" l="l"/>
              <a:pathLst>
                <a:path h="1014543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991083"/>
                  </a:lnTo>
                  <a:cubicBezTo>
                    <a:pt x="2263664" y="997305"/>
                    <a:pt x="2261193" y="1003272"/>
                    <a:pt x="2256793" y="1007671"/>
                  </a:cubicBezTo>
                  <a:cubicBezTo>
                    <a:pt x="2252394" y="1012071"/>
                    <a:pt x="2246427" y="1014543"/>
                    <a:pt x="2240205" y="1014543"/>
                  </a:cubicBezTo>
                  <a:lnTo>
                    <a:pt x="23460" y="1014543"/>
                  </a:lnTo>
                  <a:cubicBezTo>
                    <a:pt x="17238" y="1014543"/>
                    <a:pt x="11271" y="1012071"/>
                    <a:pt x="6871" y="1007671"/>
                  </a:cubicBezTo>
                  <a:cubicBezTo>
                    <a:pt x="2472" y="1003272"/>
                    <a:pt x="0" y="997305"/>
                    <a:pt x="0" y="991083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9525"/>
              <a:ext cx="2263664" cy="1005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00137" y="6266413"/>
            <a:ext cx="7920266" cy="3517174"/>
            <a:chOff x="0" y="0"/>
            <a:chExt cx="2263664" cy="100523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63664" cy="1005232"/>
            </a:xfrm>
            <a:custGeom>
              <a:avLst/>
              <a:gdLst/>
              <a:ahLst/>
              <a:cxnLst/>
              <a:rect r="r" b="b" t="t" l="l"/>
              <a:pathLst>
                <a:path h="1005232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981772"/>
                  </a:lnTo>
                  <a:cubicBezTo>
                    <a:pt x="2263664" y="987994"/>
                    <a:pt x="2261193" y="993961"/>
                    <a:pt x="2256793" y="998360"/>
                  </a:cubicBezTo>
                  <a:cubicBezTo>
                    <a:pt x="2252394" y="1002760"/>
                    <a:pt x="2246427" y="1005232"/>
                    <a:pt x="2240205" y="1005232"/>
                  </a:cubicBezTo>
                  <a:lnTo>
                    <a:pt x="23460" y="1005232"/>
                  </a:lnTo>
                  <a:cubicBezTo>
                    <a:pt x="17238" y="1005232"/>
                    <a:pt x="11271" y="1002760"/>
                    <a:pt x="6871" y="998360"/>
                  </a:cubicBezTo>
                  <a:cubicBezTo>
                    <a:pt x="2472" y="993961"/>
                    <a:pt x="0" y="987994"/>
                    <a:pt x="0" y="981772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9525"/>
              <a:ext cx="2263664" cy="99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267596" y="6266413"/>
            <a:ext cx="7920266" cy="3517174"/>
            <a:chOff x="0" y="0"/>
            <a:chExt cx="2263664" cy="10052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63664" cy="1005232"/>
            </a:xfrm>
            <a:custGeom>
              <a:avLst/>
              <a:gdLst/>
              <a:ahLst/>
              <a:cxnLst/>
              <a:rect r="r" b="b" t="t" l="l"/>
              <a:pathLst>
                <a:path h="1005232" w="2263664">
                  <a:moveTo>
                    <a:pt x="23460" y="0"/>
                  </a:moveTo>
                  <a:lnTo>
                    <a:pt x="2240205" y="0"/>
                  </a:lnTo>
                  <a:cubicBezTo>
                    <a:pt x="2246427" y="0"/>
                    <a:pt x="2252394" y="2472"/>
                    <a:pt x="2256793" y="6871"/>
                  </a:cubicBezTo>
                  <a:cubicBezTo>
                    <a:pt x="2261193" y="11271"/>
                    <a:pt x="2263664" y="17238"/>
                    <a:pt x="2263664" y="23460"/>
                  </a:cubicBezTo>
                  <a:lnTo>
                    <a:pt x="2263664" y="981772"/>
                  </a:lnTo>
                  <a:cubicBezTo>
                    <a:pt x="2263664" y="987994"/>
                    <a:pt x="2261193" y="993961"/>
                    <a:pt x="2256793" y="998360"/>
                  </a:cubicBezTo>
                  <a:cubicBezTo>
                    <a:pt x="2252394" y="1002760"/>
                    <a:pt x="2246427" y="1005232"/>
                    <a:pt x="2240205" y="1005232"/>
                  </a:cubicBezTo>
                  <a:lnTo>
                    <a:pt x="23460" y="1005232"/>
                  </a:lnTo>
                  <a:cubicBezTo>
                    <a:pt x="17238" y="1005232"/>
                    <a:pt x="11271" y="1002760"/>
                    <a:pt x="6871" y="998360"/>
                  </a:cubicBezTo>
                  <a:cubicBezTo>
                    <a:pt x="2472" y="993961"/>
                    <a:pt x="0" y="987994"/>
                    <a:pt x="0" y="981772"/>
                  </a:cubicBezTo>
                  <a:lnTo>
                    <a:pt x="0" y="23460"/>
                  </a:lnTo>
                  <a:cubicBezTo>
                    <a:pt x="0" y="17238"/>
                    <a:pt x="2472" y="11271"/>
                    <a:pt x="6871" y="6871"/>
                  </a:cubicBezTo>
                  <a:cubicBezTo>
                    <a:pt x="11271" y="2472"/>
                    <a:pt x="17238" y="0"/>
                    <a:pt x="23460" y="0"/>
                  </a:cubicBezTo>
                  <a:close/>
                </a:path>
              </a:pathLst>
            </a:custGeom>
            <a:solidFill>
              <a:srgbClr val="EDD0D5"/>
            </a:solidFill>
            <a:ln w="19050" cap="rnd">
              <a:solidFill>
                <a:srgbClr val="3A3937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9525"/>
              <a:ext cx="2263664" cy="995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116131" y="3282166"/>
            <a:ext cx="5888280" cy="2453450"/>
          </a:xfrm>
          <a:custGeom>
            <a:avLst/>
            <a:gdLst/>
            <a:ahLst/>
            <a:cxnLst/>
            <a:rect r="r" b="b" t="t" l="l"/>
            <a:pathLst>
              <a:path h="2453450" w="5888280">
                <a:moveTo>
                  <a:pt x="0" y="0"/>
                </a:moveTo>
                <a:lnTo>
                  <a:pt x="5888279" y="0"/>
                </a:lnTo>
                <a:lnTo>
                  <a:pt x="5888279" y="2453450"/>
                </a:lnTo>
                <a:lnTo>
                  <a:pt x="0" y="2453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701823" y="3385011"/>
            <a:ext cx="7051813" cy="2350604"/>
          </a:xfrm>
          <a:custGeom>
            <a:avLst/>
            <a:gdLst/>
            <a:ahLst/>
            <a:cxnLst/>
            <a:rect r="r" b="b" t="t" l="l"/>
            <a:pathLst>
              <a:path h="2350604" w="7051813">
                <a:moveTo>
                  <a:pt x="0" y="0"/>
                </a:moveTo>
                <a:lnTo>
                  <a:pt x="7051813" y="0"/>
                </a:lnTo>
                <a:lnTo>
                  <a:pt x="7051813" y="2350605"/>
                </a:lnTo>
                <a:lnTo>
                  <a:pt x="0" y="2350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946971" y="6998665"/>
            <a:ext cx="6226599" cy="2534399"/>
          </a:xfrm>
          <a:custGeom>
            <a:avLst/>
            <a:gdLst/>
            <a:ahLst/>
            <a:cxnLst/>
            <a:rect r="r" b="b" t="t" l="l"/>
            <a:pathLst>
              <a:path h="2534399" w="6226599">
                <a:moveTo>
                  <a:pt x="0" y="0"/>
                </a:moveTo>
                <a:lnTo>
                  <a:pt x="6226599" y="0"/>
                </a:lnTo>
                <a:lnTo>
                  <a:pt x="6226599" y="2534399"/>
                </a:lnTo>
                <a:lnTo>
                  <a:pt x="0" y="25343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159423" y="6988708"/>
            <a:ext cx="6136612" cy="2544356"/>
          </a:xfrm>
          <a:custGeom>
            <a:avLst/>
            <a:gdLst/>
            <a:ahLst/>
            <a:cxnLst/>
            <a:rect r="r" b="b" t="t" l="l"/>
            <a:pathLst>
              <a:path h="2544356" w="6136612">
                <a:moveTo>
                  <a:pt x="0" y="0"/>
                </a:moveTo>
                <a:lnTo>
                  <a:pt x="6136612" y="0"/>
                </a:lnTo>
                <a:lnTo>
                  <a:pt x="6136612" y="2544356"/>
                </a:lnTo>
                <a:lnTo>
                  <a:pt x="0" y="2544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0362" r="0" b="-20362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4419" y="1104900"/>
            <a:ext cx="1615916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spc="-318">
                <a:solidFill>
                  <a:srgbClr val="FFFFFF"/>
                </a:solidFill>
                <a:latin typeface="Helvetica World Medium"/>
              </a:rPr>
              <a:t>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24130" y="2516433"/>
            <a:ext cx="6672281" cy="693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75"/>
              </a:lnSpc>
              <a:spcBef>
                <a:spcPct val="0"/>
              </a:spcBef>
            </a:pPr>
            <a:r>
              <a:rPr lang="en-US" sz="3799" spc="-117">
                <a:solidFill>
                  <a:srgbClr val="000000"/>
                </a:solidFill>
                <a:latin typeface="Montserrat Medium"/>
              </a:rPr>
              <a:t>Access to Finance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891589" y="2506908"/>
            <a:ext cx="6672281" cy="717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27"/>
              </a:lnSpc>
              <a:spcBef>
                <a:spcPct val="0"/>
              </a:spcBef>
            </a:pPr>
            <a:r>
              <a:rPr lang="en-US" sz="3899" spc="-120">
                <a:solidFill>
                  <a:srgbClr val="000000"/>
                </a:solidFill>
                <a:latin typeface="Montserrat Medium"/>
              </a:rPr>
              <a:t>Strategic Partnerships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24130" y="6293179"/>
            <a:ext cx="6672281" cy="599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15"/>
              </a:lnSpc>
              <a:spcBef>
                <a:spcPct val="0"/>
              </a:spcBef>
            </a:pPr>
            <a:r>
              <a:rPr lang="en-US" sz="3299" spc="-102">
                <a:solidFill>
                  <a:srgbClr val="000000"/>
                </a:solidFill>
                <a:latin typeface="Montserrat Medium"/>
              </a:rPr>
              <a:t>Strategic Planning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01823" y="6283654"/>
            <a:ext cx="6672281" cy="638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9"/>
              </a:lnSpc>
              <a:spcBef>
                <a:spcPct val="0"/>
              </a:spcBef>
            </a:pPr>
            <a:r>
              <a:rPr lang="en-US" sz="3499" spc="-108">
                <a:solidFill>
                  <a:srgbClr val="000000"/>
                </a:solidFill>
                <a:latin typeface="Montserrat Medium"/>
              </a:rPr>
              <a:t>Skill Enhancement Programs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7617983" y="-1124833"/>
            <a:ext cx="0" cy="13424066"/>
          </a:xfrm>
          <a:prstGeom prst="line">
            <a:avLst/>
          </a:prstGeom>
          <a:ln cap="flat" w="28575">
            <a:solidFill>
              <a:srgbClr val="32323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381242" y="1758150"/>
            <a:ext cx="502056" cy="50205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81242" y="4018864"/>
            <a:ext cx="502056" cy="50205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381242" y="5673252"/>
            <a:ext cx="502056" cy="50205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3167227"/>
            <a:ext cx="8115300" cy="1045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89"/>
              </a:lnSpc>
            </a:pPr>
            <a:r>
              <a:rPr lang="en-US" sz="6999" spc="-370">
                <a:solidFill>
                  <a:srgbClr val="222222"/>
                </a:solidFill>
                <a:latin typeface="Be Vietnam"/>
              </a:rPr>
              <a:t>OUTCOMES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72157" y="1420343"/>
            <a:ext cx="8115300" cy="119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7"/>
              </a:lnSpc>
            </a:pPr>
            <a:r>
              <a:rPr lang="en-US" sz="4100" spc="-217">
                <a:solidFill>
                  <a:srgbClr val="222222"/>
                </a:solidFill>
                <a:latin typeface="Be Vietnam"/>
              </a:rPr>
              <a:t>INCREASED RECOGNITION AND INCLUSION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672157" y="3624237"/>
            <a:ext cx="8115300" cy="1196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7"/>
              </a:lnSpc>
            </a:pPr>
            <a:r>
              <a:rPr lang="en-US" sz="4100" spc="-217">
                <a:solidFill>
                  <a:srgbClr val="222222"/>
                </a:solidFill>
                <a:latin typeface="Be Vietnam"/>
              </a:rPr>
              <a:t>ENHANCED ECONOMIC EMPOWERMENT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72157" y="5635482"/>
            <a:ext cx="8115300" cy="59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7"/>
              </a:lnSpc>
            </a:pPr>
            <a:r>
              <a:rPr lang="en-US" sz="4100" spc="-217">
                <a:solidFill>
                  <a:srgbClr val="222222"/>
                </a:solidFill>
                <a:latin typeface="Be Vietnam"/>
              </a:rPr>
              <a:t>EMPOWERMENT AND LEADERSHIP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366955" y="7632633"/>
            <a:ext cx="502056" cy="50205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2323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139700" y="158750"/>
              <a:ext cx="533400" cy="51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672157" y="7594863"/>
            <a:ext cx="8115300" cy="596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7"/>
              </a:lnSpc>
            </a:pPr>
            <a:r>
              <a:rPr lang="en-US" sz="4100" spc="-217">
                <a:solidFill>
                  <a:srgbClr val="222222"/>
                </a:solidFill>
                <a:latin typeface="Be Vietnam"/>
              </a:rPr>
              <a:t>REDUCED GENDER DISPARITIES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D0D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978735" y="1198107"/>
            <a:ext cx="7280565" cy="7890786"/>
            <a:chOff x="0" y="0"/>
            <a:chExt cx="4218432" cy="4572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127" y="0"/>
              <a:ext cx="4218686" cy="4572000"/>
            </a:xfrm>
            <a:custGeom>
              <a:avLst/>
              <a:gdLst/>
              <a:ahLst/>
              <a:cxnLst/>
              <a:rect r="r" b="b" t="t" l="l"/>
              <a:pathLst>
                <a:path h="4572000" w="4218686">
                  <a:moveTo>
                    <a:pt x="4218686" y="2108581"/>
                  </a:moveTo>
                  <a:lnTo>
                    <a:pt x="4218686" y="4572000"/>
                  </a:lnTo>
                  <a:lnTo>
                    <a:pt x="0" y="4572000"/>
                  </a:lnTo>
                  <a:lnTo>
                    <a:pt x="0" y="2108581"/>
                  </a:lnTo>
                  <a:cubicBezTo>
                    <a:pt x="0" y="943610"/>
                    <a:pt x="943991" y="0"/>
                    <a:pt x="2109343" y="0"/>
                  </a:cubicBezTo>
                  <a:cubicBezTo>
                    <a:pt x="3274695" y="0"/>
                    <a:pt x="4218686" y="943610"/>
                    <a:pt x="4218686" y="2108581"/>
                  </a:cubicBezTo>
                  <a:close/>
                </a:path>
              </a:pathLst>
            </a:custGeom>
            <a:blipFill>
              <a:blip r:embed="rId2"/>
              <a:stretch>
                <a:fillRect l="-4187" t="0" r="-4187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18432" cy="4572000"/>
            </a:xfrm>
            <a:custGeom>
              <a:avLst/>
              <a:gdLst/>
              <a:ahLst/>
              <a:cxnLst/>
              <a:rect r="r" b="b" t="t" l="l"/>
              <a:pathLst>
                <a:path h="4572000" w="4218432">
                  <a:moveTo>
                    <a:pt x="4218432" y="0"/>
                  </a:moveTo>
                  <a:lnTo>
                    <a:pt x="4218432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4218432" y="0"/>
                  </a:lnTo>
                  <a:close/>
                </a:path>
              </a:pathLst>
            </a:custGeom>
            <a:blipFill>
              <a:blip r:embed="rId3"/>
              <a:stretch>
                <a:fillRect l="0" t="-9" r="0" b="-9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28700" y="1076325"/>
            <a:ext cx="8115300" cy="1014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39"/>
              </a:lnSpc>
            </a:pPr>
            <a:r>
              <a:rPr lang="en-US" sz="6999" spc="-370">
                <a:solidFill>
                  <a:srgbClr val="222222"/>
                </a:solidFill>
                <a:latin typeface="Be Vietnam"/>
              </a:rPr>
              <a:t>Q&amp;A SESSION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177" y="2737148"/>
            <a:ext cx="8696346" cy="561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4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1. How has SEWA directly impacted the lives of self-employed women in the communities it serves?</a:t>
            </a:r>
          </a:p>
          <a:p>
            <a:pPr>
              <a:lnSpc>
                <a:spcPts val="4124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2. What skill development has led to notable economic empowerment for self-employed women?</a:t>
            </a:r>
          </a:p>
          <a:p>
            <a:pPr>
              <a:lnSpc>
                <a:spcPts val="4124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3. How has the organization adapted its strategies to overcome challenges faced in addressing gender inequality?</a:t>
            </a:r>
          </a:p>
          <a:p>
            <a:pPr>
              <a:lnSpc>
                <a:spcPts val="4124"/>
              </a:lnSpc>
            </a:pPr>
            <a:r>
              <a:rPr lang="en-US" sz="2499">
                <a:solidFill>
                  <a:srgbClr val="000000"/>
                </a:solidFill>
                <a:latin typeface="Montserrat Medium"/>
              </a:rPr>
              <a:t>4. How do you think, did the SEWA's policy advocacy efforts contribute to sensible improvements in the legal and policy frameworks supporting self-employed women?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76658" y="2776494"/>
            <a:ext cx="11398550" cy="6957123"/>
          </a:xfrm>
          <a:custGeom>
            <a:avLst/>
            <a:gdLst/>
            <a:ahLst/>
            <a:cxnLst/>
            <a:rect r="r" b="b" t="t" l="l"/>
            <a:pathLst>
              <a:path h="6957123" w="11398550">
                <a:moveTo>
                  <a:pt x="0" y="0"/>
                </a:moveTo>
                <a:lnTo>
                  <a:pt x="11398550" y="0"/>
                </a:lnTo>
                <a:lnTo>
                  <a:pt x="11398550" y="6957123"/>
                </a:lnTo>
                <a:lnTo>
                  <a:pt x="0" y="69571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80683" y="478941"/>
            <a:ext cx="10862283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12"/>
              </a:lnSpc>
            </a:pPr>
            <a:r>
              <a:rPr lang="en-US" sz="6400" spc="-339">
                <a:solidFill>
                  <a:srgbClr val="FFFFFF"/>
                </a:solidFill>
                <a:latin typeface="Be Vietnam"/>
              </a:rPr>
              <a:t>APPLYCABILITY IN KAZAKHSTAN/ CENTRAL ASIA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867" y="2643144"/>
            <a:ext cx="8326133" cy="261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76" indent="-345438" lvl="1">
              <a:lnSpc>
                <a:spcPts val="52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Medium"/>
              </a:rPr>
              <a:t>Same problems</a:t>
            </a:r>
          </a:p>
          <a:p>
            <a:pPr marL="690876" indent="-345438" lvl="1">
              <a:lnSpc>
                <a:spcPts val="52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Medium"/>
              </a:rPr>
              <a:t>Zero actions</a:t>
            </a:r>
          </a:p>
          <a:p>
            <a:pPr marL="690876" indent="-345438" lvl="1">
              <a:lnSpc>
                <a:spcPts val="5279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Montserrat Medium"/>
              </a:rPr>
              <a:t>The need for changes</a:t>
            </a:r>
          </a:p>
          <a:p>
            <a:pPr>
              <a:lnSpc>
                <a:spcPts val="527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411825" y="9600267"/>
            <a:ext cx="8326133" cy="6172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9"/>
              </a:lnSpc>
            </a:pPr>
            <a:r>
              <a:rPr lang="en-US" sz="3199">
                <a:solidFill>
                  <a:srgbClr val="FFFFFF"/>
                </a:solidFill>
                <a:latin typeface="Montserrat"/>
              </a:rPr>
              <a:t>2022 statistics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5029200" y="-2971800"/>
            <a:ext cx="8229600" cy="16230600"/>
            <a:chOff x="0" y="0"/>
            <a:chExt cx="3725312" cy="734714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25313" cy="7347144"/>
            </a:xfrm>
            <a:custGeom>
              <a:avLst/>
              <a:gdLst/>
              <a:ahLst/>
              <a:cxnLst/>
              <a:rect r="r" b="b" t="t" l="l"/>
              <a:pathLst>
                <a:path h="7347144" w="3725313">
                  <a:moveTo>
                    <a:pt x="0" y="0"/>
                  </a:moveTo>
                  <a:lnTo>
                    <a:pt x="3725313" y="0"/>
                  </a:lnTo>
                  <a:lnTo>
                    <a:pt x="3725313" y="7347144"/>
                  </a:lnTo>
                  <a:lnTo>
                    <a:pt x="0" y="7347144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725312" cy="7366194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>
            <a:hlinkClick r:id="rId4" tooltip="https://gender.stat.gov.kz/page/frontend/detail?id=78&amp;slug=-65&amp;cat_id=9&amp;lang=ru"/>
          </p:cNvPr>
          <p:cNvSpPr/>
          <p:nvPr/>
        </p:nvSpPr>
        <p:spPr>
          <a:xfrm flipH="false" flipV="false" rot="0">
            <a:off x="3096781" y="1589247"/>
            <a:ext cx="12094438" cy="7108507"/>
          </a:xfrm>
          <a:custGeom>
            <a:avLst/>
            <a:gdLst/>
            <a:ahLst/>
            <a:cxnLst/>
            <a:rect r="r" b="b" t="t" l="l"/>
            <a:pathLst>
              <a:path h="7108507" w="12094438">
                <a:moveTo>
                  <a:pt x="0" y="0"/>
                </a:moveTo>
                <a:lnTo>
                  <a:pt x="12094438" y="0"/>
                </a:lnTo>
                <a:lnTo>
                  <a:pt x="12094438" y="7108506"/>
                </a:lnTo>
                <a:lnTo>
                  <a:pt x="0" y="71085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7135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-5899336" y="4584524"/>
            <a:ext cx="11608173" cy="1117952"/>
            <a:chOff x="0" y="0"/>
            <a:chExt cx="5254699" cy="5060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54699" cy="506066"/>
            </a:xfrm>
            <a:custGeom>
              <a:avLst/>
              <a:gdLst/>
              <a:ahLst/>
              <a:cxnLst/>
              <a:rect r="r" b="b" t="t" l="l"/>
              <a:pathLst>
                <a:path h="506066" w="5254699">
                  <a:moveTo>
                    <a:pt x="0" y="0"/>
                  </a:moveTo>
                  <a:lnTo>
                    <a:pt x="5254699" y="0"/>
                  </a:lnTo>
                  <a:lnTo>
                    <a:pt x="5254699" y="506066"/>
                  </a:lnTo>
                  <a:lnTo>
                    <a:pt x="0" y="506066"/>
                  </a:lnTo>
                  <a:close/>
                </a:path>
              </a:pathLst>
            </a:custGeom>
            <a:solidFill>
              <a:srgbClr val="EDD0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254699" cy="525116"/>
            </a:xfrm>
            <a:prstGeom prst="rect">
              <a:avLst/>
            </a:prstGeom>
          </p:spPr>
          <p:txBody>
            <a:bodyPr anchor="ctr" rtlCol="false" tIns="29557" lIns="29557" bIns="29557" rIns="29557"/>
            <a:lstStyle/>
            <a:p>
              <a:pPr algn="ctr">
                <a:lnSpc>
                  <a:spcPts val="154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684782" y="-665524"/>
            <a:ext cx="8062925" cy="11618048"/>
            <a:chOff x="0" y="0"/>
            <a:chExt cx="3172968" cy="4572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3"/>
              <a:stretch>
                <a:fillRect l="-55942" t="0" r="-55942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794" y="0"/>
              <a:ext cx="3167380" cy="4572000"/>
            </a:xfrm>
            <a:custGeom>
              <a:avLst/>
              <a:gdLst/>
              <a:ahLst/>
              <a:cxnLst/>
              <a:rect r="r" b="b" t="t" l="l"/>
              <a:pathLst>
                <a:path h="4572000" w="3167380">
                  <a:moveTo>
                    <a:pt x="3167380" y="0"/>
                  </a:moveTo>
                  <a:lnTo>
                    <a:pt x="3167380" y="4572000"/>
                  </a:lnTo>
                  <a:lnTo>
                    <a:pt x="0" y="4572000"/>
                  </a:lnTo>
                  <a:lnTo>
                    <a:pt x="0" y="0"/>
                  </a:lnTo>
                  <a:lnTo>
                    <a:pt x="3167380" y="0"/>
                  </a:lnTo>
                  <a:close/>
                </a:path>
              </a:pathLst>
            </a:custGeom>
            <a:blipFill>
              <a:blip r:embed="rId4"/>
              <a:stretch>
                <a:fillRect l="-160" t="0" r="-16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585153"/>
            <a:ext cx="8326133" cy="9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89"/>
              </a:lnSpc>
            </a:pPr>
            <a:r>
              <a:rPr lang="en-US" sz="6999" spc="-370">
                <a:solidFill>
                  <a:srgbClr val="FFFFFF"/>
                </a:solidFill>
                <a:latin typeface="Be Vietnam"/>
              </a:rPr>
              <a:t>REFERENCES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2801075"/>
            <a:ext cx="9455903" cy="187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2026" indent="-331013" lvl="1">
              <a:lnSpc>
                <a:spcPts val="5059"/>
              </a:lnSpc>
              <a:buFont typeface="Arial"/>
              <a:buChar char="•"/>
            </a:pPr>
            <a:r>
              <a:rPr lang="en-US" sz="3066" u="sng">
                <a:solidFill>
                  <a:srgbClr val="FFFFFF"/>
                </a:solidFill>
                <a:latin typeface="Montserrat Medium"/>
                <a:hlinkClick r:id="rId5" tooltip="https://www.sewa.org/about-us/"/>
              </a:rPr>
              <a:t>SEWA's official website</a:t>
            </a:r>
          </a:p>
          <a:p>
            <a:pPr marL="662026" indent="-331013" lvl="1">
              <a:lnSpc>
                <a:spcPts val="5059"/>
              </a:lnSpc>
              <a:buFont typeface="Arial"/>
              <a:buChar char="•"/>
            </a:pPr>
            <a:r>
              <a:rPr lang="en-US" sz="3066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066" u="sng">
                <a:solidFill>
                  <a:srgbClr val="FFFFFF"/>
                </a:solidFill>
                <a:latin typeface="Montserrat Medium"/>
                <a:hlinkClick r:id="rId6" tooltip="https://www.ilo.org/wcmsp5/groups/public/@ed_emp/@emp_policy/documents/publication/wcms_234890.pdf"/>
              </a:rPr>
              <a:t>"Learning from catalysts of rural transformation" Chapter 7. SEWA, India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DAF9-7-W7uk</dc:identifier>
  <dcterms:modified xsi:type="dcterms:W3CDTF">2011-08-01T06:04:30Z</dcterms:modified>
  <cp:revision>1</cp:revision>
  <dc:title>Symbat, Dana, Diana</dc:title>
</cp:coreProperties>
</file>